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0"/>
  </p:notesMasterIdLst>
  <p:handoutMasterIdLst>
    <p:handoutMasterId r:id="rId31"/>
  </p:handout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6" r:id="rId10"/>
    <p:sldId id="267" r:id="rId11"/>
    <p:sldId id="268" r:id="rId12"/>
    <p:sldId id="275" r:id="rId13"/>
    <p:sldId id="276" r:id="rId14"/>
    <p:sldId id="277" r:id="rId15"/>
    <p:sldId id="321" r:id="rId16"/>
    <p:sldId id="322" r:id="rId17"/>
    <p:sldId id="320" r:id="rId18"/>
    <p:sldId id="315" r:id="rId19"/>
    <p:sldId id="317" r:id="rId20"/>
    <p:sldId id="318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314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554"/>
    <p:restoredTop sz="86493"/>
  </p:normalViewPr>
  <p:slideViewPr>
    <p:cSldViewPr snapToGrid="0" snapToObjects="1">
      <p:cViewPr>
        <p:scale>
          <a:sx n="93" d="100"/>
          <a:sy n="93" d="100"/>
        </p:scale>
        <p:origin x="276" y="12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12" d="100"/>
          <a:sy n="112" d="100"/>
        </p:scale>
        <p:origin x="368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027F17BA-058B-F848-B184-4EC87368E4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2571070D-2CAB-F24F-9EA8-F2F9B0CC6E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6B0541-0E19-3140-A75D-83F0091FD087}" type="datetimeFigureOut">
              <a:rPr lang="en-US" smtClean="0"/>
              <a:t>7/25/2019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38684A8B-F9AA-BE4C-AED6-C472EDCC972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EF488501-5C1D-424B-9FA0-018D42C28D2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CAB201-4CB2-A14C-A362-013C9301991E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5A13915B-38F1-BD42-9395-3BB3E674A2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2989" y="8685213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7215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C6759A-F17A-D54D-8D7A-CB146702B30D}" type="datetimeFigureOut">
              <a:rPr lang="en-US" smtClean="0"/>
              <a:t>7/25/2019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9E7691-A93E-264A-93A6-CD1131F73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5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ln/>
        </p:spPr>
      </p:sp>
      <p:sp>
        <p:nvSpPr>
          <p:cNvPr id="20483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048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4400">
                <a:solidFill>
                  <a:schemeClr val="tx2"/>
                </a:solidFill>
                <a:latin typeface="Tahoma" charset="0"/>
                <a:ea typeface="ＭＳ Ｐゴシック" charset="0"/>
                <a:cs typeface="Arial" charset="0"/>
              </a:defRPr>
            </a:lvl1pPr>
            <a:lvl2pPr marL="37931725" indent="-37474525" eaLnBrk="0" hangingPunct="0">
              <a:defRPr sz="4400">
                <a:solidFill>
                  <a:schemeClr val="tx2"/>
                </a:solidFill>
                <a:latin typeface="Tahoma" charset="0"/>
                <a:ea typeface="Arial" charset="0"/>
                <a:cs typeface="Arial" charset="0"/>
              </a:defRPr>
            </a:lvl2pPr>
            <a:lvl3pPr eaLnBrk="0" hangingPunct="0">
              <a:defRPr sz="4400">
                <a:solidFill>
                  <a:schemeClr val="tx2"/>
                </a:solidFill>
                <a:latin typeface="Tahoma" charset="0"/>
                <a:ea typeface="Arial" charset="0"/>
                <a:cs typeface="Arial" charset="0"/>
              </a:defRPr>
            </a:lvl3pPr>
            <a:lvl4pPr eaLnBrk="0" hangingPunct="0">
              <a:defRPr sz="4400">
                <a:solidFill>
                  <a:schemeClr val="tx2"/>
                </a:solidFill>
                <a:latin typeface="Tahoma" charset="0"/>
                <a:ea typeface="Arial" charset="0"/>
                <a:cs typeface="Arial" charset="0"/>
              </a:defRPr>
            </a:lvl4pPr>
            <a:lvl5pPr eaLnBrk="0" hangingPunct="0">
              <a:defRPr sz="4400">
                <a:solidFill>
                  <a:schemeClr val="tx2"/>
                </a:solidFill>
                <a:latin typeface="Tahoma" charset="0"/>
                <a:ea typeface="Arial" charset="0"/>
                <a:cs typeface="Arial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ahoma" charset="0"/>
                <a:ea typeface="Arial" charset="0"/>
                <a:cs typeface="Arial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ahoma" charset="0"/>
                <a:ea typeface="Arial" charset="0"/>
                <a:cs typeface="Arial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ahoma" charset="0"/>
                <a:ea typeface="Arial" charset="0"/>
                <a:cs typeface="Arial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ahoma" charset="0"/>
                <a:ea typeface="Arial" charset="0"/>
                <a:cs typeface="Arial" charset="0"/>
              </a:defRPr>
            </a:lvl9pPr>
          </a:lstStyle>
          <a:p>
            <a:pPr eaLnBrk="1" hangingPunct="1"/>
            <a:fld id="{3B8CD463-C8BB-DB47-8BA1-9B1C6BA010DF}" type="slidenum">
              <a:rPr lang="en-US" sz="1200">
                <a:solidFill>
                  <a:schemeClr val="tx1"/>
                </a:solidFill>
                <a:latin typeface="Times New Roman" charset="0"/>
              </a:rPr>
              <a:pPr eaLnBrk="1" hangingPunct="1"/>
              <a:t>7</a:t>
            </a:fld>
            <a:endParaRPr lang="en-US" sz="1200">
              <a:solidFill>
                <a:schemeClr val="tx1"/>
              </a:solidFill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0858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9999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4142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Different spaces are appropriate for different kinds of data and</a:t>
            </a:r>
            <a:r>
              <a:rPr lang="en-US" baseline="0" dirty="0"/>
              <a:t> I/O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008AE1-FA72-B840-8C8E-D06497C18101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8214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50646-712B-452B-8DCA-6A6C6ABF276A}" type="datetime1">
              <a:rPr lang="en-US" smtClean="0"/>
              <a:t>7/25/2019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RMACC Summit overview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605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AE8CF-0B3D-4704-B2A3-CE6D45A56593}" type="datetime1">
              <a:rPr lang="en-US" smtClean="0"/>
              <a:t>7/25/2019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RMACC Summit overview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747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F0DCD-BFEC-413A-B5DE-D9322A259BD9}" type="datetime1">
              <a:rPr lang="en-US" smtClean="0"/>
              <a:t>7/25/2019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RMACC Summit overview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96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748EA-3851-40D4-B70E-6D9699937675}" type="datetime1">
              <a:rPr lang="en-US" smtClean="0"/>
              <a:t>7/25/2019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RMACC Summit overview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364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C8916-C6D2-4CA9-860C-9C4CA63BF36A}" type="datetime1">
              <a:rPr lang="en-US" smtClean="0"/>
              <a:t>7/25/2019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RMACC Summit overview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074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0792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0792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B7087-034A-45C4-B9A8-B518EA7E9CD9}" type="datetime1">
              <a:rPr lang="en-US" smtClean="0"/>
              <a:t>7/25/2019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RMACC Summit overview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4475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430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30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5A32F-4832-4C2F-90D6-257ADD0B4E1D}" type="datetime1">
              <a:rPr lang="en-US" smtClean="0"/>
              <a:t>7/25/2019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RMACC Summit overview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855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F8A61-691E-4EB5-94F9-1C18773B6E6B}" type="datetime1">
              <a:rPr lang="en-US" smtClean="0"/>
              <a:t>7/25/2019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RMACC Summit overview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94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B0842-9A20-4074-82E4-C31A61B477B9}" type="datetime1">
              <a:rPr lang="en-US" smtClean="0"/>
              <a:t>7/25/2019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RMACC Summit overview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56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D4BDCF-64D5-49C4-BDDD-7A49CAA0AFD5}" type="datetime1">
              <a:rPr lang="en-US" smtClean="0"/>
              <a:t>7/25/2019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RMACC Summit overview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077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7A942-1359-44DF-A684-1CB1FB1FC865}" type="datetime1">
              <a:rPr lang="en-US" smtClean="0"/>
              <a:t>7/25/2019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RMACC Summit overview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613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71764B-89E2-4AD7-82E0-4A73F6963DD7}" type="datetime1">
              <a:rPr lang="en-US" smtClean="0"/>
              <a:t>7/25/2019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RMACC Summit overview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321DBF-325B-3546-BAAF-4F6E3B3181F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9" descr="Untitled.png" title="Be Boulder.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</p:spPr>
      </p:pic>
      <p:cxnSp>
        <p:nvCxnSpPr>
          <p:cNvPr id="11" name="Straight Connector 10"/>
          <p:cNvCxnSpPr/>
          <p:nvPr/>
        </p:nvCxnSpPr>
        <p:spPr>
          <a:xfrm flipV="1">
            <a:off x="457200" y="6081713"/>
            <a:ext cx="11277600" cy="14287"/>
          </a:xfrm>
          <a:prstGeom prst="line">
            <a:avLst/>
          </a:prstGeom>
          <a:ln w="63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59A83AEC-E08D-C149-BA3E-08E40DD1B496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94348" y="6188959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172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curc.readthedocs.io/en/latest/access/rmacc.html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mailto:rc-help@colorado.edu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earchComputing/New_User_Seminar" TargetMode="External"/><Relationship Id="rId2" Type="http://schemas.openxmlformats.org/officeDocument/2006/relationships/hyperlink" Target="mailto:Joel.Frahm@Colorado.Edu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ResearchComputing/CU_DENVER_HPC_2019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globus.org/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curc-survey18" TargetMode="External"/><Relationship Id="rId2" Type="http://schemas.openxmlformats.org/officeDocument/2006/relationships/hyperlink" Target="mailto:rc-help@colorado.edu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ResearchComputing/CU_DENVER_HPC_2019" TargetMode="External"/><Relationship Id="rId4" Type="http://schemas.openxmlformats.org/officeDocument/2006/relationships/hyperlink" Target="https://github.com/ResearchComputing/New_User_Seminar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mailto:NICHOLAS.RAFAELS@CUANSCHUTZ.EDU" TargetMode="External"/><Relationship Id="rId2" Type="http://schemas.openxmlformats.org/officeDocument/2006/relationships/hyperlink" Target="mailto:rc-help@colorado.edu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370" y="-11545"/>
            <a:ext cx="12557879" cy="686497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34636" y="-646544"/>
            <a:ext cx="12385964" cy="2445248"/>
          </a:xfrm>
          <a:effectLst/>
        </p:spPr>
        <p:txBody>
          <a:bodyPr>
            <a:normAutofit/>
          </a:bodyPr>
          <a:lstStyle/>
          <a:p>
            <a:r>
              <a:rPr lang="en-US" sz="7200" b="1" dirty="0">
                <a:ln w="12700">
                  <a:solidFill>
                    <a:prstClr val="white"/>
                  </a:solidFill>
                </a:ln>
                <a:latin typeface="Calibri"/>
              </a:rPr>
              <a:t>Overview of RMACC Summit</a:t>
            </a:r>
            <a:endParaRPr lang="en-US" sz="7200" b="1" dirty="0">
              <a:solidFill>
                <a:schemeClr val="bg1"/>
              </a:solidFill>
              <a:effectLst>
                <a:glow rad="825500">
                  <a:schemeClr val="tx1">
                    <a:alpha val="25000"/>
                  </a:schemeClr>
                </a:glo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138055"/>
            <a:ext cx="9144000" cy="1494271"/>
          </a:xfrm>
        </p:spPr>
        <p:txBody>
          <a:bodyPr>
            <a:normAutofit/>
          </a:bodyPr>
          <a:lstStyle/>
          <a:p>
            <a:endParaRPr lang="en-US" sz="3200" dirty="0">
              <a:solidFill>
                <a:schemeClr val="bg1"/>
              </a:solidFill>
              <a:effectLst>
                <a:glow rad="457200">
                  <a:schemeClr val="tx1">
                    <a:lumMod val="95000"/>
                    <a:lumOff val="5000"/>
                    <a:alpha val="27000"/>
                  </a:schemeClr>
                </a:glow>
              </a:effectLst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RMACC Summit overview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Two-Factor Authentication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Provides an extra level of authentication</a:t>
            </a:r>
          </a:p>
          <a:p>
            <a:pPr lvl="1"/>
            <a:r>
              <a:rPr lang="en-US" dirty="0"/>
              <a:t>We are outside the firewall!</a:t>
            </a:r>
          </a:p>
          <a:p>
            <a:pPr lvl="1"/>
            <a:r>
              <a:rPr lang="en-US" dirty="0"/>
              <a:t>Valuable resources</a:t>
            </a:r>
          </a:p>
          <a:p>
            <a:pPr lvl="1"/>
            <a:r>
              <a:rPr lang="en-US" dirty="0"/>
              <a:t>Inviting, high-profile target</a:t>
            </a:r>
          </a:p>
          <a:p>
            <a:pPr lvl="1"/>
            <a:r>
              <a:rPr lang="en-US" dirty="0"/>
              <a:t>Lost time investigating/fixing and damage to our reputation if compromised</a:t>
            </a:r>
          </a:p>
          <a:p>
            <a:r>
              <a:rPr lang="en-US" dirty="0"/>
              <a:t>Duo</a:t>
            </a:r>
          </a:p>
          <a:p>
            <a:pPr lvl="2"/>
            <a:r>
              <a:rPr lang="en-US" dirty="0"/>
              <a:t>Most users use the Duo smartphone app</a:t>
            </a:r>
          </a:p>
          <a:p>
            <a:pPr lvl="2"/>
            <a:r>
              <a:rPr lang="en-US" dirty="0"/>
              <a:t>“Phone Call” or Passcode are alternatives</a:t>
            </a:r>
            <a:endParaRPr lang="en-US" dirty="0">
              <a:cs typeface="Arial"/>
            </a:endParaRPr>
          </a:p>
          <a:p>
            <a:pPr lvl="2"/>
            <a:endParaRPr lang="en-US" dirty="0">
              <a:cs typeface="Arial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RMACC Summit overview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4588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Duo Authentication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For RMACC users, this is handled by the XSEDE SSO (Single Sign On) </a:t>
            </a:r>
          </a:p>
          <a:p>
            <a:r>
              <a:rPr lang="en-US" dirty="0">
                <a:cs typeface="Arial"/>
              </a:rPr>
              <a:t>Most users will use the "Push" smartphone app</a:t>
            </a:r>
          </a:p>
          <a:p>
            <a:pPr lvl="1"/>
            <a:r>
              <a:rPr lang="en-US" dirty="0">
                <a:cs typeface="Arial"/>
              </a:rPr>
              <a:t>Make sure you have a good data network connection if you are having trouble authenticating.</a:t>
            </a:r>
          </a:p>
          <a:p>
            <a:pPr lvl="1"/>
            <a:r>
              <a:rPr lang="en-US" dirty="0">
                <a:cs typeface="Arial"/>
              </a:rPr>
              <a:t>Make sure your </a:t>
            </a:r>
            <a:r>
              <a:rPr lang="en-US" smtClean="0">
                <a:cs typeface="Arial"/>
              </a:rPr>
              <a:t>W</a:t>
            </a:r>
            <a:r>
              <a:rPr lang="en-US" smtClean="0">
                <a:cs typeface="Arial"/>
              </a:rPr>
              <a:t>iFi</a:t>
            </a:r>
            <a:r>
              <a:rPr lang="en-US" dirty="0">
                <a:cs typeface="Arial"/>
              </a:rPr>
              <a:t> is working or use 4G</a:t>
            </a:r>
          </a:p>
          <a:p>
            <a:r>
              <a:rPr lang="en-US" dirty="0">
                <a:cs typeface="Arial"/>
              </a:rPr>
              <a:t>Duo accounts usually expire if left unused for 6-12 months </a:t>
            </a:r>
          </a:p>
          <a:p>
            <a:r>
              <a:rPr lang="en-US" dirty="0">
                <a:cs typeface="Arial"/>
              </a:rPr>
              <a:t>Purged accounts will need to be restored by XSEDE</a:t>
            </a:r>
            <a:endParaRPr lang="en-US" dirty="0"/>
          </a:p>
          <a:p>
            <a:endParaRPr lang="en-US" dirty="0">
              <a:cs typeface="Arial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RMACC Summit overview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8598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Logging 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It’s important to note that you are NOT logging into any specific resource, Summit, etc.</a:t>
            </a:r>
          </a:p>
          <a:p>
            <a:endParaRPr lang="en-US" dirty="0"/>
          </a:p>
          <a:p>
            <a:r>
              <a:rPr lang="en-US" dirty="0"/>
              <a:t>When you log in, you land on our login nodes</a:t>
            </a:r>
          </a:p>
          <a:p>
            <a:pPr lvl="1"/>
            <a:r>
              <a:rPr lang="en-US" dirty="0"/>
              <a:t>RC users have used the same hostname to log in and accessed the same non-scratch storage for over 9 years and 5 clusters</a:t>
            </a:r>
          </a:p>
          <a:p>
            <a:endParaRPr lang="en-US" dirty="0"/>
          </a:p>
          <a:p>
            <a:r>
              <a:rPr lang="en-US" dirty="0"/>
              <a:t>From there, you can access our other resources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RMACC Summit overview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8628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RC Resources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9" y="1462023"/>
            <a:ext cx="9888583" cy="4488404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 dirty="0">
                <a:ea typeface="+mn-lt"/>
                <a:cs typeface="+mn-lt"/>
                <a:hlinkClick r:id="rId2"/>
              </a:rPr>
              <a:t>https://curc.readthedocs.io/en/latest/access/rmacc.html</a:t>
            </a:r>
            <a:endParaRPr lang="en-US" dirty="0"/>
          </a:p>
          <a:p>
            <a:r>
              <a:rPr lang="en-US" dirty="0" err="1">
                <a:latin typeface="Courier"/>
                <a:ea typeface="Courier" charset="0"/>
                <a:cs typeface="Courier" charset="0"/>
              </a:rPr>
              <a:t>ssh</a:t>
            </a:r>
            <a:r>
              <a:rPr lang="en-US" dirty="0">
                <a:latin typeface="Courier"/>
                <a:ea typeface="Courier" charset="0"/>
                <a:cs typeface="Courier" charset="0"/>
              </a:rPr>
              <a:t> -l &lt;your-</a:t>
            </a:r>
            <a:r>
              <a:rPr lang="en-US" dirty="0" err="1">
                <a:latin typeface="Courier"/>
                <a:ea typeface="Courier" charset="0"/>
                <a:cs typeface="Courier" charset="0"/>
              </a:rPr>
              <a:t>xsede</a:t>
            </a:r>
            <a:r>
              <a:rPr lang="en-US" dirty="0">
                <a:latin typeface="Courier"/>
                <a:ea typeface="Courier" charset="0"/>
                <a:cs typeface="Courier" charset="0"/>
              </a:rPr>
              <a:t>-username&gt; login.xsede.org</a:t>
            </a:r>
            <a:endParaRPr lang="en-US" dirty="0">
              <a:latin typeface="Courier"/>
              <a:ea typeface="Courier" charset="0"/>
              <a:cs typeface="Arial"/>
            </a:endParaRPr>
          </a:p>
          <a:p>
            <a:r>
              <a:rPr lang="en-US" dirty="0" err="1">
                <a:latin typeface="Courier"/>
                <a:ea typeface="Courier" charset="0"/>
                <a:cs typeface="Courier" charset="0"/>
              </a:rPr>
              <a:t>ssh</a:t>
            </a:r>
            <a:r>
              <a:rPr lang="en-US" dirty="0">
                <a:latin typeface="Courier"/>
                <a:ea typeface="Courier" charset="0"/>
                <a:cs typeface="Courier" charset="0"/>
              </a:rPr>
              <a:t> &lt;your-</a:t>
            </a:r>
            <a:r>
              <a:rPr lang="en-US" dirty="0" err="1">
                <a:latin typeface="Courier"/>
                <a:ea typeface="Courier" charset="0"/>
                <a:cs typeface="Courier" charset="0"/>
              </a:rPr>
              <a:t>xsede</a:t>
            </a:r>
            <a:r>
              <a:rPr lang="en-US" dirty="0">
                <a:latin typeface="Courier"/>
                <a:ea typeface="Courier" charset="0"/>
                <a:cs typeface="Courier" charset="0"/>
              </a:rPr>
              <a:t>-username&gt;@login.xsede.org</a:t>
            </a:r>
          </a:p>
          <a:p>
            <a:r>
              <a:rPr lang="en-US" dirty="0">
                <a:latin typeface="Courier"/>
                <a:ea typeface="Courier" charset="0"/>
                <a:cs typeface="Courier" charset="0"/>
              </a:rPr>
              <a:t>Enter your XSEDE portal password</a:t>
            </a:r>
          </a:p>
          <a:p>
            <a:r>
              <a:rPr lang="en-US" dirty="0">
                <a:latin typeface="Arial"/>
                <a:ea typeface="Courier" charset="0"/>
                <a:cs typeface="Courier" charset="0"/>
              </a:rPr>
              <a:t>Select an option for Duo</a:t>
            </a:r>
          </a:p>
          <a:p>
            <a:r>
              <a:rPr lang="en-US" sz="2400" dirty="0">
                <a:latin typeface="Courier"/>
                <a:ea typeface="+mn-lt"/>
                <a:cs typeface="+mn-lt"/>
              </a:rPr>
              <a:t>Enter a passcode or select one of the following options:</a:t>
            </a:r>
            <a:endParaRPr lang="en-US" sz="2400">
              <a:latin typeface="Courier"/>
            </a:endParaRPr>
          </a:p>
          <a:p>
            <a:r>
              <a:rPr lang="en-US" sz="2400" dirty="0">
                <a:latin typeface="Courier"/>
                <a:ea typeface="+mn-lt"/>
                <a:cs typeface="+mn-lt"/>
              </a:rPr>
              <a:t> 1. Duo Push to XXX-XXX-XXXX</a:t>
            </a:r>
            <a:endParaRPr lang="en-US" sz="2400" dirty="0">
              <a:latin typeface="Courier"/>
            </a:endParaRPr>
          </a:p>
          <a:p>
            <a:r>
              <a:rPr lang="en-US" sz="2400" dirty="0">
                <a:latin typeface="Courier"/>
                <a:ea typeface="+mn-lt"/>
                <a:cs typeface="+mn-lt"/>
              </a:rPr>
              <a:t> 2. Phone call to XXX-XXX-XXXX</a:t>
            </a:r>
            <a:endParaRPr lang="en-US" sz="2400" dirty="0">
              <a:latin typeface="Courier"/>
            </a:endParaRPr>
          </a:p>
          <a:p>
            <a:r>
              <a:rPr lang="en-US" dirty="0">
                <a:latin typeface="Arial"/>
                <a:ea typeface="Courier" charset="0"/>
                <a:cs typeface="Courier" charset="0"/>
              </a:rPr>
              <a:t>your Duo app or Phone Call will alert you to confirm the login</a:t>
            </a:r>
            <a:endParaRPr lang="en-US" dirty="0">
              <a:latin typeface="Arial"/>
              <a:cs typeface="Arial"/>
            </a:endParaRPr>
          </a:p>
          <a:p>
            <a:r>
              <a:rPr lang="en-US" u="sng" dirty="0">
                <a:latin typeface="Arial"/>
                <a:ea typeface="Courier" charset="0"/>
                <a:cs typeface="Courier" charset="0"/>
              </a:rPr>
              <a:t>SSH to RC:</a:t>
            </a:r>
            <a:r>
              <a:rPr lang="en-US" dirty="0">
                <a:latin typeface="Courier"/>
                <a:ea typeface="Courier" charset="0"/>
                <a:cs typeface="Courier" charset="0"/>
              </a:rPr>
              <a:t> </a:t>
            </a:r>
            <a:r>
              <a:rPr lang="en-US" dirty="0" err="1">
                <a:latin typeface="Courier"/>
                <a:ea typeface="Courier" charset="0"/>
                <a:cs typeface="Courier" charset="0"/>
              </a:rPr>
              <a:t>gsissh</a:t>
            </a:r>
            <a:r>
              <a:rPr lang="en-US" dirty="0">
                <a:latin typeface="Courier"/>
                <a:ea typeface="Courier" charset="0"/>
                <a:cs typeface="Courier" charset="0"/>
              </a:rPr>
              <a:t> </a:t>
            </a:r>
            <a:r>
              <a:rPr lang="en-US" dirty="0" err="1">
                <a:latin typeface="Courier"/>
                <a:ea typeface="Courier" charset="0"/>
                <a:cs typeface="Courier" charset="0"/>
              </a:rPr>
              <a:t>rmacc</a:t>
            </a:r>
            <a:r>
              <a:rPr lang="en-US" dirty="0">
                <a:latin typeface="Courier"/>
                <a:ea typeface="Courier" charset="0"/>
                <a:cs typeface="Courier" charset="0"/>
              </a:rPr>
              <a:t>-summit</a:t>
            </a:r>
          </a:p>
          <a:p>
            <a:endParaRPr lang="en-US" dirty="0">
              <a:latin typeface="Arial"/>
              <a:ea typeface="Courier" charset="0"/>
              <a:cs typeface="Courier" charset="0"/>
            </a:endParaRPr>
          </a:p>
          <a:p>
            <a:pPr marL="151765" indent="0">
              <a:buNone/>
            </a:pP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pPr marL="151765" indent="0">
              <a:buNone/>
            </a:pP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pPr marL="151765" indent="0">
              <a:buNone/>
            </a:pP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RMACC Summit overview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7758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Navigating our Systems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Now that you’ve logged in, now what?</a:t>
            </a:r>
          </a:p>
          <a:p>
            <a:pPr lvl="1"/>
            <a:r>
              <a:rPr lang="en-US" dirty="0"/>
              <a:t>What are the different node types we have?</a:t>
            </a:r>
          </a:p>
          <a:p>
            <a:pPr lvl="1"/>
            <a:r>
              <a:rPr lang="en-US" dirty="0"/>
              <a:t>What are the different storage spaces?</a:t>
            </a:r>
          </a:p>
          <a:p>
            <a:pPr lvl="2"/>
            <a:r>
              <a:rPr lang="en-US" dirty="0"/>
              <a:t>What should I be putting in these storage spaces?</a:t>
            </a:r>
          </a:p>
          <a:p>
            <a:pPr lvl="1"/>
            <a:r>
              <a:rPr lang="en-US" dirty="0"/>
              <a:t>How do I transfer data around?</a:t>
            </a:r>
          </a:p>
          <a:p>
            <a:pPr lvl="1"/>
            <a:r>
              <a:rPr lang="en-US" dirty="0"/>
              <a:t>How do I deal with software?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RMACC Summit overview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3594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Blanca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77500" lnSpcReduction="20000"/>
          </a:bodyPr>
          <a:lstStyle/>
          <a:p>
            <a:r>
              <a:rPr lang="en-US" dirty="0"/>
              <a:t>If you are a new Blanca user you need an RC account, and we need to know what resources to connect you to.</a:t>
            </a:r>
            <a:endParaRPr lang="en-US" dirty="0">
              <a:cs typeface="Arial"/>
            </a:endParaRPr>
          </a:p>
          <a:p>
            <a:r>
              <a:rPr lang="en-US" dirty="0"/>
              <a:t>To run jobs as a Blanca user, once you’ve logged into a login node, load the Blanca </a:t>
            </a:r>
            <a:r>
              <a:rPr lang="en-US" dirty="0" err="1"/>
              <a:t>slurm</a:t>
            </a:r>
            <a:r>
              <a:rPr lang="en-US" dirty="0"/>
              <a:t> module</a:t>
            </a:r>
          </a:p>
          <a:p>
            <a:endParaRPr lang="en-US" dirty="0"/>
          </a:p>
          <a:p>
            <a:pPr marL="151765" indent="0">
              <a:buNone/>
            </a:pPr>
            <a:r>
              <a:rPr lang="en-US" dirty="0">
                <a:latin typeface="Courier" charset="0"/>
                <a:ea typeface="Courier" charset="0"/>
                <a:cs typeface="Courier" charset="0"/>
              </a:rPr>
              <a:t> module load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slurm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/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blanca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pPr marL="151765" indent="0">
              <a:buNone/>
            </a:pP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pPr marL="151765" indent="0">
              <a:buNone/>
            </a:pPr>
            <a:r>
              <a:rPr lang="en-US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Use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--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qos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blanca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-&lt;group-identifier&gt; </a:t>
            </a:r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for high priority access</a:t>
            </a:r>
          </a:p>
          <a:p>
            <a:pPr marL="151765" indent="0">
              <a:buNone/>
            </a:pPr>
            <a:r>
              <a:rPr lang="en-US" dirty="0">
                <a:latin typeface="Courier" charset="0"/>
                <a:ea typeface="Courier" charset="0"/>
                <a:cs typeface="Courier" charset="0"/>
              </a:rPr>
              <a:t>     --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qos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blanca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for low-priority access</a:t>
            </a:r>
          </a:p>
          <a:p>
            <a:endParaRPr lang="en-US" dirty="0"/>
          </a:p>
          <a:p>
            <a:r>
              <a:rPr lang="en-US" dirty="0"/>
              <a:t>Only certain users have access to Blanca – paid service</a:t>
            </a:r>
          </a:p>
          <a:p>
            <a:r>
              <a:rPr lang="en-US" dirty="0"/>
              <a:t>If you are unsure, you can ask your advisor or RC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RMACC Summit overview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15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PetaLibrary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sz="3500" dirty="0"/>
              <a:t>To access the </a:t>
            </a:r>
            <a:r>
              <a:rPr lang="en-US" sz="3500" dirty="0" err="1"/>
              <a:t>PetaLibrary</a:t>
            </a:r>
            <a:r>
              <a:rPr lang="en-US" sz="3500" dirty="0"/>
              <a:t>, you login in to one our RC’s login nodes as normal</a:t>
            </a:r>
          </a:p>
          <a:p>
            <a:pPr marL="0" indent="0">
              <a:buNone/>
            </a:pPr>
            <a:endParaRPr lang="en-US" sz="3500" dirty="0"/>
          </a:p>
          <a:p>
            <a:r>
              <a:rPr lang="en-US" sz="3500" dirty="0"/>
              <a:t>Then you cd to either /work/&lt;</a:t>
            </a:r>
            <a:r>
              <a:rPr lang="en-US" sz="3500" dirty="0" err="1"/>
              <a:t>groupname</a:t>
            </a:r>
            <a:r>
              <a:rPr lang="en-US" sz="3500" dirty="0"/>
              <a:t>&gt; or /archive/&lt;</a:t>
            </a:r>
            <a:r>
              <a:rPr lang="en-US" sz="3500" dirty="0" err="1"/>
              <a:t>groupname</a:t>
            </a:r>
            <a:r>
              <a:rPr lang="en-US" sz="3500" dirty="0"/>
              <a:t>&gt;, depending on your </a:t>
            </a:r>
            <a:r>
              <a:rPr lang="en-US" sz="3500" dirty="0" err="1"/>
              <a:t>PetaLibrary</a:t>
            </a:r>
            <a:r>
              <a:rPr lang="en-US" sz="3500" dirty="0"/>
              <a:t> service</a:t>
            </a:r>
          </a:p>
          <a:p>
            <a:pPr lvl="1"/>
            <a:r>
              <a:rPr lang="en-US" sz="3500" dirty="0"/>
              <a:t>&lt;</a:t>
            </a:r>
            <a:r>
              <a:rPr lang="en-US" sz="3500" dirty="0" err="1"/>
              <a:t>groupname</a:t>
            </a:r>
            <a:r>
              <a:rPr lang="en-US" sz="3500" dirty="0"/>
              <a:t>&gt; is the name set for your group when you set up the </a:t>
            </a:r>
            <a:r>
              <a:rPr lang="en-US" sz="3500" dirty="0" err="1"/>
              <a:t>PetaLibrary</a:t>
            </a:r>
            <a:r>
              <a:rPr lang="en-US" sz="3500" dirty="0"/>
              <a:t> service</a:t>
            </a:r>
          </a:p>
          <a:p>
            <a:pPr lvl="1"/>
            <a:r>
              <a:rPr lang="en-US" sz="3500" dirty="0"/>
              <a:t>You do not include the &lt;&gt;</a:t>
            </a:r>
          </a:p>
          <a:p>
            <a:r>
              <a:rPr lang="en-US" sz="3500" dirty="0"/>
              <a:t>Only certain users have access to </a:t>
            </a:r>
            <a:r>
              <a:rPr lang="en-US" sz="3500" dirty="0" err="1"/>
              <a:t>PetaLibrary</a:t>
            </a:r>
            <a:r>
              <a:rPr lang="en-US" sz="3500" dirty="0"/>
              <a:t> – paid service</a:t>
            </a:r>
          </a:p>
          <a:p>
            <a:r>
              <a:rPr lang="en-US" sz="3500" dirty="0"/>
              <a:t>If you are unsure, you can ask your advisor or RC</a:t>
            </a:r>
          </a:p>
          <a:p>
            <a:pPr lvl="1"/>
            <a:r>
              <a:rPr lang="en-US" sz="3500" dirty="0"/>
              <a:t>But likely if you are unsure you don’t have access</a:t>
            </a:r>
          </a:p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RMACC Summit overview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4087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Using Summit (and other RC clusters)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RMACC Summit overview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8784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Allocations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You will need a compute time allocation to use any of our compute resources.</a:t>
            </a:r>
            <a:endParaRPr lang="en-US" dirty="0">
              <a:cs typeface="Arial"/>
            </a:endParaRPr>
          </a:p>
          <a:p>
            <a:r>
              <a:rPr lang="en-US" dirty="0"/>
              <a:t>Blanca allocations are part of the buy-in</a:t>
            </a:r>
          </a:p>
          <a:p>
            <a:r>
              <a:rPr lang="en-US" dirty="0"/>
              <a:t>New RMACC users should be added to the Summit General allocation when you sign up</a:t>
            </a:r>
            <a:endParaRPr lang="en-US" dirty="0">
              <a:cs typeface="Arial"/>
            </a:endParaRPr>
          </a:p>
          <a:p>
            <a:r>
              <a:rPr lang="en-US" dirty="0"/>
              <a:t>If this does not seem to be the case, to request access please email </a:t>
            </a:r>
            <a:r>
              <a:rPr lang="en-US" dirty="0">
                <a:hlinkClick r:id="rId2"/>
              </a:rPr>
              <a:t>rc-help@colorado.edu</a:t>
            </a:r>
            <a:r>
              <a:rPr lang="en-US" dirty="0"/>
              <a:t> and ask for access to the General allocation</a:t>
            </a:r>
            <a:endParaRPr lang="en-US" dirty="0">
              <a:cs typeface="Arial"/>
            </a:endParaRPr>
          </a:p>
          <a:p>
            <a:r>
              <a:rPr lang="en-US" dirty="0"/>
              <a:t>If you plan heavy usage we can discuss an allocation to get access to a larger “share” of Summit.</a:t>
            </a:r>
            <a:endParaRPr lang="en-US" dirty="0">
              <a:cs typeface="Arial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RMACC Summit overview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161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Fair Share?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Fair share scheduling uses a complex formula to determine priority in queue</a:t>
            </a:r>
          </a:p>
          <a:p>
            <a:r>
              <a:rPr lang="en-US" dirty="0"/>
              <a:t>Looks at load for each user and each QOS and balances utilization to fairly share resources</a:t>
            </a:r>
          </a:p>
          <a:p>
            <a:pPr lvl="1"/>
            <a:r>
              <a:rPr lang="en-US" dirty="0"/>
              <a:t>Involves historical use by user plus how long job has been in the queue</a:t>
            </a:r>
          </a:p>
          <a:p>
            <a:pPr lvl="1"/>
            <a:endParaRPr lang="en-US" dirty="0"/>
          </a:p>
          <a:p>
            <a:r>
              <a:rPr lang="en-US" dirty="0"/>
              <a:t>System will first look at weighted average utilization of user mostly over the last 4 weeks</a:t>
            </a:r>
          </a:p>
          <a:p>
            <a:r>
              <a:rPr lang="en-US" dirty="0"/>
              <a:t>Then compare it to the fair share target percentage of a user 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RMACC Summit overview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5237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Overview of RMACC Summit</a:t>
            </a:r>
          </a:p>
        </p:txBody>
      </p:sp>
      <p:sp>
        <p:nvSpPr>
          <p:cNvPr id="5" name="Subtitle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dirty="0"/>
              <a:t>Joel Frahm</a:t>
            </a:r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hlinkClick r:id="rId2"/>
              </a:rPr>
              <a:t>Joel.Frahm@Colorado.Edu</a:t>
            </a:r>
            <a:endParaRPr lang="en-US" dirty="0">
              <a:hlinkClick r:id="" action="ppaction://noaction"/>
            </a:endParaRPr>
          </a:p>
          <a:p>
            <a:pPr algn="ctr"/>
            <a:r>
              <a:rPr lang="en-US" dirty="0">
                <a:hlinkClick r:id="" action="ppaction://noaction"/>
              </a:rPr>
              <a:t>www.rc.colorado.edu</a:t>
            </a:r>
            <a:endParaRPr lang="en-US" dirty="0"/>
          </a:p>
          <a:p>
            <a:pPr algn="ctr"/>
            <a:r>
              <a:rPr lang="en-US" dirty="0"/>
              <a:t>Slides: </a:t>
            </a:r>
            <a:r>
              <a:rPr lang="en-US" sz="2400" dirty="0">
                <a:hlinkClick r:id="rId3"/>
              </a:rPr>
              <a:t>https://github.com/ResearchComputing/</a:t>
            </a:r>
            <a:r>
              <a:rPr lang="en-US" sz="2400" b="1" dirty="0">
                <a:hlinkClick r:id="rId4"/>
              </a:rPr>
              <a:t>CU_DENVER_HPC_2019</a:t>
            </a:r>
            <a:endParaRPr lang="en-US" sz="2400" b="1" dirty="0">
              <a:cs typeface="Arial"/>
              <a:hlinkClick r:id="rId4"/>
            </a:endParaRPr>
          </a:p>
          <a:p>
            <a:pPr algn="ctr"/>
            <a:endParaRPr lang="en-US" dirty="0">
              <a:cs typeface="Arial"/>
            </a:endParaRPr>
          </a:p>
          <a:p>
            <a:pPr algn="ctr"/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RMACC Summit overview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2840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Fair Share Target Percentage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The target percentage depends on your priority based on your project proposal</a:t>
            </a:r>
          </a:p>
          <a:p>
            <a:r>
              <a:rPr lang="en-US" dirty="0"/>
              <a:t>Everyone not associated with a project shares a target percentage of 13% (20% of the CU fraction)</a:t>
            </a:r>
          </a:p>
          <a:p>
            <a:pPr lvl="1"/>
            <a:r>
              <a:rPr lang="en-US" dirty="0"/>
              <a:t>No guaranteed level per user</a:t>
            </a:r>
          </a:p>
          <a:p>
            <a:r>
              <a:rPr lang="en-US" dirty="0"/>
              <a:t>If you are under (over) your target percentage (based on a 4 week average) your priority is increased (decreased)</a:t>
            </a:r>
          </a:p>
          <a:p>
            <a:r>
              <a:rPr lang="en-US" dirty="0"/>
              <a:t>Reminder: this all only impacts pending jobs</a:t>
            </a:r>
          </a:p>
          <a:p>
            <a:r>
              <a:rPr lang="en-US" dirty="0"/>
              <a:t>If no other pending jobs and enough resources are available then your job will run regardless of your previous usage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RMACC Summit overview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3059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Different Node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Login nodes</a:t>
            </a:r>
          </a:p>
          <a:p>
            <a:pPr lvl="1"/>
            <a:r>
              <a:rPr lang="en-US" dirty="0"/>
              <a:t>Four virtual machines</a:t>
            </a:r>
          </a:p>
          <a:p>
            <a:pPr lvl="1"/>
            <a:r>
              <a:rPr lang="en-US" dirty="0"/>
              <a:t>This is where you are when you log in</a:t>
            </a:r>
          </a:p>
          <a:p>
            <a:pPr lvl="1"/>
            <a:r>
              <a:rPr lang="en-US" dirty="0"/>
              <a:t>No heavy computation, interactive jobs, or long running processes</a:t>
            </a:r>
          </a:p>
          <a:p>
            <a:pPr lvl="1"/>
            <a:r>
              <a:rPr lang="en-US" dirty="0"/>
              <a:t>Great for script or code editing</a:t>
            </a:r>
          </a:p>
          <a:p>
            <a:pPr lvl="1"/>
            <a:r>
              <a:rPr lang="en-US" dirty="0"/>
              <a:t>Also Job submission, checking on jobs, looking at output</a:t>
            </a:r>
          </a:p>
          <a:p>
            <a:r>
              <a:rPr lang="en-US" dirty="0"/>
              <a:t>Compile nodes</a:t>
            </a:r>
          </a:p>
          <a:p>
            <a:pPr lvl="1"/>
            <a:r>
              <a:rPr lang="en-US" dirty="0"/>
              <a:t>Where you compile code, install packages, etc.</a:t>
            </a:r>
          </a:p>
          <a:p>
            <a:pPr lvl="1"/>
            <a:r>
              <a:rPr lang="en-US" dirty="0"/>
              <a:t>Explore the Summit software environment</a:t>
            </a:r>
          </a:p>
          <a:p>
            <a:r>
              <a:rPr lang="en-US" dirty="0"/>
              <a:t>Compute/batch nodes</a:t>
            </a:r>
          </a:p>
          <a:p>
            <a:pPr lvl="1"/>
            <a:r>
              <a:rPr lang="en-US" dirty="0"/>
              <a:t>This is where jobs that are submitted through the scheduler run</a:t>
            </a:r>
          </a:p>
          <a:p>
            <a:pPr lvl="1"/>
            <a:r>
              <a:rPr lang="en-US" dirty="0"/>
              <a:t>Intended for heavy computation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RMACC Summit overview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8693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Storage Spaces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1876100" y="1417636"/>
            <a:ext cx="3805437" cy="4688491"/>
          </a:xfrm>
          <a:ln>
            <a:solidFill>
              <a:schemeClr val="accent1"/>
            </a:solidFill>
          </a:ln>
        </p:spPr>
        <p:txBody>
          <a:bodyPr>
            <a:normAutofit fontScale="92500" lnSpcReduction="10000"/>
          </a:bodyPr>
          <a:lstStyle/>
          <a:p>
            <a:r>
              <a:rPr lang="en-US" b="1" dirty="0"/>
              <a:t>Home Directories</a:t>
            </a:r>
          </a:p>
          <a:p>
            <a:pPr lvl="1"/>
            <a:r>
              <a:rPr lang="en-US" dirty="0"/>
              <a:t>/home/$USER</a:t>
            </a:r>
          </a:p>
          <a:p>
            <a:pPr lvl="1"/>
            <a:r>
              <a:rPr lang="en-US" dirty="0"/>
              <a:t>Not for direct computation</a:t>
            </a:r>
          </a:p>
          <a:p>
            <a:pPr lvl="1"/>
            <a:r>
              <a:rPr lang="en-US" dirty="0"/>
              <a:t>Small quota (2 GB)</a:t>
            </a:r>
          </a:p>
          <a:p>
            <a:pPr lvl="1"/>
            <a:r>
              <a:rPr lang="en-US" dirty="0"/>
              <a:t>Backed up</a:t>
            </a:r>
          </a:p>
          <a:p>
            <a:endParaRPr lang="en-US" b="1" dirty="0"/>
          </a:p>
          <a:p>
            <a:r>
              <a:rPr lang="en-US" b="1" dirty="0"/>
              <a:t>$PROJECT Space</a:t>
            </a:r>
          </a:p>
          <a:p>
            <a:pPr lvl="1"/>
            <a:r>
              <a:rPr lang="en-US" dirty="0"/>
              <a:t>/projects/$USER</a:t>
            </a:r>
          </a:p>
          <a:p>
            <a:pPr lvl="1"/>
            <a:r>
              <a:rPr lang="en-US" dirty="0"/>
              <a:t>Mid level quota (250 GB)</a:t>
            </a:r>
          </a:p>
          <a:p>
            <a:pPr lvl="1"/>
            <a:r>
              <a:rPr lang="en-US" dirty="0"/>
              <a:t>Large file storage</a:t>
            </a:r>
          </a:p>
          <a:p>
            <a:pPr lvl="1"/>
            <a:r>
              <a:rPr lang="en-US" dirty="0"/>
              <a:t>Backed up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RMACC Summit overview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22</a:t>
            </a:fld>
            <a:endParaRPr lang="en-US"/>
          </a:p>
        </p:txBody>
      </p:sp>
      <p:sp>
        <p:nvSpPr>
          <p:cNvPr id="13" name="Content Placeholder 6"/>
          <p:cNvSpPr txBox="1">
            <a:spLocks/>
          </p:cNvSpPr>
          <p:nvPr/>
        </p:nvSpPr>
        <p:spPr>
          <a:xfrm>
            <a:off x="6076975" y="1417636"/>
            <a:ext cx="3891492" cy="4688491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121896" tIns="60949" rIns="121896" bIns="60949" rtlCol="0">
            <a:norm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Helvetica Neue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Helvetica Neue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Helvetica Neue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Helvetica Neue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600" kern="1200" baseline="0">
                <a:solidFill>
                  <a:schemeClr val="tx1"/>
                </a:solidFill>
                <a:latin typeface="Helvetica Neue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Scratch Directory</a:t>
            </a:r>
          </a:p>
          <a:p>
            <a:pPr lvl="1"/>
            <a:r>
              <a:rPr lang="en-US" dirty="0"/>
              <a:t>/scratch/summit/$USER</a:t>
            </a:r>
          </a:p>
          <a:p>
            <a:pPr lvl="1"/>
            <a:r>
              <a:rPr lang="en-US" dirty="0"/>
              <a:t>10 TB</a:t>
            </a:r>
          </a:p>
          <a:p>
            <a:pPr lvl="2"/>
            <a:r>
              <a:rPr lang="en-US" dirty="0"/>
              <a:t>Can ask for more if needed</a:t>
            </a:r>
          </a:p>
          <a:p>
            <a:pPr lvl="1"/>
            <a:r>
              <a:rPr lang="en-US" dirty="0"/>
              <a:t>Files purged around 90 days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55280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Belongs Where?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/home</a:t>
            </a:r>
          </a:p>
          <a:p>
            <a:pPr lvl="1"/>
            <a:r>
              <a:rPr lang="en-US" dirty="0"/>
              <a:t>Scripts</a:t>
            </a:r>
          </a:p>
          <a:p>
            <a:pPr lvl="1"/>
            <a:r>
              <a:rPr lang="en-US" dirty="0"/>
              <a:t>Code</a:t>
            </a:r>
          </a:p>
          <a:p>
            <a:pPr lvl="1"/>
            <a:r>
              <a:rPr lang="en-US" dirty="0"/>
              <a:t>Small, important files/directories</a:t>
            </a:r>
          </a:p>
          <a:p>
            <a:pPr lvl="1"/>
            <a:r>
              <a:rPr lang="en-US" dirty="0"/>
              <a:t>Inappropriate for sharing files with others </a:t>
            </a:r>
          </a:p>
          <a:p>
            <a:pPr lvl="1"/>
            <a:r>
              <a:rPr lang="en-US" dirty="0"/>
              <a:t>Inappropriate for job output</a:t>
            </a:r>
          </a:p>
          <a:p>
            <a:r>
              <a:rPr lang="en-US" dirty="0"/>
              <a:t>/projects</a:t>
            </a:r>
          </a:p>
          <a:p>
            <a:pPr lvl="1"/>
            <a:r>
              <a:rPr lang="en-US" dirty="0"/>
              <a:t>Code/files/libraries </a:t>
            </a:r>
          </a:p>
          <a:p>
            <a:pPr lvl="1"/>
            <a:r>
              <a:rPr lang="en-US" dirty="0"/>
              <a:t>Software you are installing </a:t>
            </a:r>
          </a:p>
          <a:p>
            <a:pPr lvl="1"/>
            <a:r>
              <a:rPr lang="en-US" dirty="0"/>
              <a:t>Mid-level size input files</a:t>
            </a:r>
          </a:p>
          <a:p>
            <a:pPr lvl="1"/>
            <a:r>
              <a:rPr lang="en-US" dirty="0"/>
              <a:t>Appropriate for sharing files with others</a:t>
            </a:r>
          </a:p>
          <a:p>
            <a:pPr lvl="1"/>
            <a:r>
              <a:rPr lang="en-US" dirty="0"/>
              <a:t>Inappropriate for job output</a:t>
            </a:r>
          </a:p>
          <a:p>
            <a:r>
              <a:rPr lang="en-US" dirty="0"/>
              <a:t>/scratch/summit</a:t>
            </a:r>
          </a:p>
          <a:p>
            <a:pPr lvl="1"/>
            <a:r>
              <a:rPr lang="en-US" dirty="0"/>
              <a:t>Output from running jobs</a:t>
            </a:r>
          </a:p>
          <a:p>
            <a:pPr lvl="1"/>
            <a:r>
              <a:rPr lang="en-US" dirty="0"/>
              <a:t>Large files/datasets</a:t>
            </a:r>
          </a:p>
          <a:p>
            <a:pPr lvl="1"/>
            <a:r>
              <a:rPr lang="en-US" dirty="0"/>
              <a:t>Appropriate for sharing files with others</a:t>
            </a:r>
          </a:p>
          <a:p>
            <a:pPr lvl="1"/>
            <a:r>
              <a:rPr lang="en-US" dirty="0"/>
              <a:t>THIS IS NOT APPROPRIATE FOR LONG TERM STORAGE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RMACC Summit overview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240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Transferring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>
                <a:cs typeface="Helvetica Neue"/>
              </a:rPr>
              <a:t>Globus is Research Computing’s preferred method of data transfer for larger files or datasets</a:t>
            </a:r>
          </a:p>
          <a:p>
            <a:r>
              <a:rPr lang="en-US" dirty="0">
                <a:cs typeface="Helvetica Neue"/>
              </a:rPr>
              <a:t>Designed with researchers in mind</a:t>
            </a:r>
          </a:p>
          <a:p>
            <a:r>
              <a:rPr lang="en-US" dirty="0">
                <a:cs typeface="Helvetica Neue"/>
              </a:rPr>
              <a:t>End points between computers make for efficient data transfer with an easy to use interface</a:t>
            </a:r>
          </a:p>
          <a:p>
            <a:pPr lvl="1"/>
            <a:r>
              <a:rPr lang="en-US" dirty="0">
                <a:cs typeface="Helvetica Neue"/>
              </a:rPr>
              <a:t>Endpoints are different locations that data can be moved to/from</a:t>
            </a:r>
          </a:p>
          <a:p>
            <a:pPr lvl="1"/>
            <a:r>
              <a:rPr lang="en-US" dirty="0">
                <a:cs typeface="Helvetica Neue"/>
              </a:rPr>
              <a:t>Personal or multi-user</a:t>
            </a:r>
          </a:p>
          <a:p>
            <a:r>
              <a:rPr lang="en-US" dirty="0" err="1">
                <a:cs typeface="Helvetica Neue"/>
              </a:rPr>
              <a:t>rsync</a:t>
            </a:r>
            <a:r>
              <a:rPr lang="en-US" dirty="0">
                <a:cs typeface="Helvetica Neue"/>
              </a:rPr>
              <a:t> and sftp through the login nodes is good for small transfers – transfers that take a few minutes. </a:t>
            </a:r>
          </a:p>
          <a:p>
            <a:pPr lvl="1"/>
            <a:r>
              <a:rPr lang="en-US" dirty="0">
                <a:cs typeface="Helvetica Neue"/>
              </a:rPr>
              <a:t>This may require an SSH tunnel from your host or a firewall exception.</a:t>
            </a:r>
            <a:endParaRPr lang="en-US" dirty="0">
              <a:cs typeface="Arial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RMACC Summit overview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4804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Setting Up Globus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cs typeface="Helvetica Neue"/>
              </a:rPr>
              <a:t>Create an account at </a:t>
            </a:r>
            <a:r>
              <a:rPr lang="en-US" dirty="0" err="1">
                <a:cs typeface="Helvetica Neue"/>
              </a:rPr>
              <a:t>Globus.org</a:t>
            </a:r>
            <a:endParaRPr lang="en-US" dirty="0">
              <a:cs typeface="Helvetica Neue"/>
            </a:endParaRPr>
          </a:p>
          <a:p>
            <a:r>
              <a:rPr lang="en-US" dirty="0">
                <a:cs typeface="Helvetica Neue"/>
              </a:rPr>
              <a:t>Make your personal computer an endpoint if you want </a:t>
            </a:r>
          </a:p>
          <a:p>
            <a:pPr lvl="1"/>
            <a:r>
              <a:rPr lang="en-US" dirty="0">
                <a:cs typeface="Helvetica Neue"/>
              </a:rPr>
              <a:t>Not needed if you are transferring between two other endpoints, like a repository and RC</a:t>
            </a:r>
          </a:p>
          <a:p>
            <a:r>
              <a:rPr lang="en-US" dirty="0">
                <a:cs typeface="Helvetica Neue"/>
              </a:rPr>
              <a:t>Transfer data</a:t>
            </a:r>
          </a:p>
          <a:p>
            <a:pPr marL="457107" lvl="1">
              <a:buClr>
                <a:schemeClr val="accent1"/>
              </a:buClr>
            </a:pPr>
            <a:r>
              <a:rPr lang="en-US" dirty="0">
                <a:cs typeface="Helvetica Neue"/>
                <a:hlinkClick r:id="rId2"/>
              </a:rPr>
              <a:t>www.globus.org</a:t>
            </a:r>
            <a:endParaRPr lang="en-US" dirty="0">
              <a:cs typeface="Helvetica Neue"/>
            </a:endParaRPr>
          </a:p>
          <a:p>
            <a:pPr marL="457107" lvl="1">
              <a:buClr>
                <a:schemeClr val="accent1"/>
              </a:buClr>
            </a:pPr>
            <a:endParaRPr lang="en-US" dirty="0">
              <a:cs typeface="Helvetica Neue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RMACC Summit overview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2709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Common software is available to everyone on the systems</a:t>
            </a:r>
            <a:endParaRPr lang="en-US" dirty="0">
              <a:cs typeface="Arial"/>
            </a:endParaRPr>
          </a:p>
          <a:p>
            <a:r>
              <a:rPr lang="en-US" dirty="0"/>
              <a:t>Can install your own software</a:t>
            </a:r>
            <a:endParaRPr lang="en-US" dirty="0">
              <a:cs typeface="Arial"/>
            </a:endParaRPr>
          </a:p>
          <a:p>
            <a:pPr lvl="1"/>
            <a:r>
              <a:rPr lang="en-US" sz="2800" dirty="0"/>
              <a:t>It is best if you are responsible for support</a:t>
            </a:r>
            <a:endParaRPr lang="en-US" sz="2800" dirty="0">
              <a:cs typeface="Arial"/>
            </a:endParaRPr>
          </a:p>
          <a:p>
            <a:pPr lvl="1"/>
            <a:r>
              <a:rPr lang="en-US" sz="2800" dirty="0"/>
              <a:t>We are happy to assist</a:t>
            </a:r>
            <a:endParaRPr lang="en-US" sz="2800" dirty="0">
              <a:cs typeface="Arial"/>
            </a:endParaRPr>
          </a:p>
          <a:p>
            <a:r>
              <a:rPr lang="en-US" dirty="0"/>
              <a:t>Research Computing uses modules to manage software</a:t>
            </a:r>
          </a:p>
          <a:p>
            <a:pPr lvl="1"/>
            <a:r>
              <a:rPr lang="en-US" sz="2800" dirty="0"/>
              <a:t>You load modules to prepare your environment for using software</a:t>
            </a:r>
            <a:endParaRPr lang="en-US" sz="2800" dirty="0">
              <a:cs typeface="Arial"/>
            </a:endParaRPr>
          </a:p>
          <a:p>
            <a:pPr lvl="2"/>
            <a:r>
              <a:rPr lang="en-US" sz="2800" dirty="0"/>
              <a:t>Modules set any environment variables, </a:t>
            </a:r>
            <a:r>
              <a:rPr lang="en-US" sz="2800" dirty="0" err="1"/>
              <a:t>paths,etc</a:t>
            </a:r>
            <a:r>
              <a:rPr lang="en-US" sz="2800" dirty="0"/>
              <a:t>.</a:t>
            </a:r>
            <a:endParaRPr lang="en-US" sz="2800" dirty="0">
              <a:cs typeface="Arial"/>
            </a:endParaRPr>
          </a:p>
          <a:p>
            <a:pPr lvl="2"/>
            <a:r>
              <a:rPr lang="en-US" sz="2800" dirty="0"/>
              <a:t>Set environment so application can find appropriate libraries, etc.</a:t>
            </a:r>
            <a:endParaRPr lang="en-US" sz="2800" dirty="0">
              <a:cs typeface="Arial"/>
            </a:endParaRPr>
          </a:p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RMACC Summit overview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39338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Important Things to Know About Modules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85000" lnSpcReduction="20000"/>
          </a:bodyPr>
          <a:lstStyle/>
          <a:p>
            <a:r>
              <a:rPr lang="en-US" dirty="0">
                <a:cs typeface="Arial"/>
              </a:rPr>
              <a:t>You need to be on a compile node to browse the modules</a:t>
            </a:r>
            <a:endParaRPr lang="en-US" dirty="0"/>
          </a:p>
          <a:p>
            <a:r>
              <a:rPr lang="en-US" dirty="0"/>
              <a:t>Some modules might require a specific hierarchy to load</a:t>
            </a:r>
            <a:endParaRPr lang="en-US" dirty="0">
              <a:cs typeface="Arial"/>
            </a:endParaRPr>
          </a:p>
          <a:p>
            <a:pPr lvl="1"/>
            <a:r>
              <a:rPr lang="en-US" dirty="0"/>
              <a:t>For some modules, you may need to specify a specific version</a:t>
            </a:r>
          </a:p>
          <a:p>
            <a:pPr lvl="2"/>
            <a:r>
              <a:rPr lang="en-US" dirty="0"/>
              <a:t>For example,  </a:t>
            </a:r>
            <a:r>
              <a:rPr lang="en-US" b="1" dirty="0">
                <a:latin typeface="Courier"/>
                <a:ea typeface="Courier" charset="0"/>
                <a:cs typeface="Courier" charset="0"/>
              </a:rPr>
              <a:t>module load R/3.3.0</a:t>
            </a:r>
          </a:p>
          <a:p>
            <a:pPr lvl="1"/>
            <a:r>
              <a:rPr lang="en-US" dirty="0"/>
              <a:t>For other modules, you may be able to be more generic</a:t>
            </a:r>
          </a:p>
          <a:p>
            <a:pPr lvl="2"/>
            <a:r>
              <a:rPr lang="en-US" dirty="0"/>
              <a:t>For example, 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module load 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matlab</a:t>
            </a:r>
            <a:r>
              <a:rPr lang="en-US" b="1" dirty="0"/>
              <a:t> </a:t>
            </a:r>
          </a:p>
          <a:p>
            <a:r>
              <a:rPr lang="en-US" dirty="0"/>
              <a:t>Some modules may require you to first load other modules that they depend on</a:t>
            </a:r>
          </a:p>
          <a:p>
            <a:r>
              <a:rPr lang="en-US" dirty="0"/>
              <a:t>To find dependencies for a module, type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module spider &lt;package&gt;</a:t>
            </a:r>
          </a:p>
          <a:p>
            <a:r>
              <a:rPr lang="en-US" dirty="0"/>
              <a:t>To find out what software is available, you can type 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module avail</a:t>
            </a:r>
          </a:p>
          <a:p>
            <a:r>
              <a:rPr lang="en-US" dirty="0"/>
              <a:t>To set up your environment to use a software package, type 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module load &lt;package&gt;/&lt;version&gt;</a:t>
            </a:r>
          </a:p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RMACC Summit overview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20942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 dirty="0">
                <a:cs typeface="Arial"/>
              </a:rPr>
              <a:t>Presenter:  Joel Frahm </a:t>
            </a:r>
            <a:endParaRPr lang="en-US" dirty="0"/>
          </a:p>
          <a:p>
            <a:r>
              <a:rPr lang="en-US" dirty="0"/>
              <a:t>Email </a:t>
            </a:r>
            <a:r>
              <a:rPr lang="en-US" dirty="0">
                <a:hlinkClick r:id="rId2"/>
              </a:rPr>
              <a:t>rc-help@colorado.edu</a:t>
            </a:r>
            <a:endParaRPr lang="en-US" dirty="0">
              <a:cs typeface="Arial"/>
            </a:endParaRPr>
          </a:p>
          <a:p>
            <a:r>
              <a:rPr lang="en-US" dirty="0"/>
              <a:t>Twitter:  @</a:t>
            </a:r>
            <a:r>
              <a:rPr lang="en-US" dirty="0" err="1"/>
              <a:t>CUBoulderRC</a:t>
            </a:r>
            <a:endParaRPr lang="en-US" dirty="0"/>
          </a:p>
          <a:p>
            <a:endParaRPr lang="en-US" dirty="0"/>
          </a:p>
          <a:p>
            <a:r>
              <a:rPr lang="en-US" dirty="0"/>
              <a:t>Link to survey on this topic:  </a:t>
            </a:r>
          </a:p>
          <a:p>
            <a:pPr marL="151765" indent="0">
              <a:buNone/>
            </a:pPr>
            <a:r>
              <a:rPr lang="en-US" dirty="0">
                <a:hlinkClick r:id="rId3"/>
              </a:rPr>
              <a:t>http://tinyurl.com/curc-survey18</a:t>
            </a:r>
            <a:r>
              <a:rPr lang="en-US" dirty="0">
                <a:cs typeface="Arial"/>
              </a:rPr>
              <a:t/>
            </a:r>
            <a:br>
              <a:rPr lang="en-US" dirty="0">
                <a:cs typeface="Arial"/>
              </a:rPr>
            </a:br>
            <a:endParaRPr lang="en-US" dirty="0">
              <a:hlinkClick r:id="rId3"/>
            </a:endParaRPr>
          </a:p>
          <a:p>
            <a:pPr marL="151765" indent="0">
              <a:buNone/>
            </a:pPr>
            <a:r>
              <a:rPr lang="en-US" dirty="0"/>
              <a:t>Slides:</a:t>
            </a:r>
            <a:endParaRPr lang="en-US" dirty="0">
              <a:ea typeface="+mn-lt"/>
              <a:cs typeface="+mn-lt"/>
            </a:endParaRPr>
          </a:p>
          <a:p>
            <a:pPr marL="151765" indent="0">
              <a:buNone/>
            </a:pPr>
            <a:r>
              <a:rPr lang="en-US" dirty="0">
                <a:ea typeface="+mn-lt"/>
                <a:cs typeface="+mn-lt"/>
                <a:hlinkClick r:id="rId4"/>
              </a:rPr>
              <a:t>https://github.com/ResearchComputing/</a:t>
            </a:r>
            <a:r>
              <a:rPr lang="en-US" b="1" dirty="0">
                <a:ea typeface="+mn-lt"/>
                <a:cs typeface="+mn-lt"/>
                <a:hlinkClick r:id="rId5"/>
              </a:rPr>
              <a:t>CU_DENVER_HPC_2019</a:t>
            </a:r>
            <a:r>
              <a:rPr lang="en-US" dirty="0"/>
              <a:t> </a:t>
            </a:r>
            <a:endParaRPr lang="en-US">
              <a:cs typeface="Arial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RMACC Summit overview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4130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Before We Begin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838200" y="1423454"/>
            <a:ext cx="10515600" cy="4440961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r>
              <a:rPr lang="en-US" dirty="0"/>
              <a:t>Goals</a:t>
            </a:r>
          </a:p>
          <a:p>
            <a:pPr lvl="1"/>
            <a:r>
              <a:rPr lang="en-US" dirty="0"/>
              <a:t>Inform people about RC resources, expectations, etc.</a:t>
            </a:r>
          </a:p>
          <a:p>
            <a:pPr lvl="1"/>
            <a:r>
              <a:rPr lang="en-US" dirty="0"/>
              <a:t>Reduce user frustrations, questions</a:t>
            </a:r>
          </a:p>
          <a:p>
            <a:pPr lvl="1"/>
            <a:r>
              <a:rPr lang="en-US" dirty="0"/>
              <a:t>Avoid misunderstandings, lost time, lost work</a:t>
            </a:r>
          </a:p>
          <a:p>
            <a:pPr lvl="1"/>
            <a:r>
              <a:rPr lang="en-US" dirty="0"/>
              <a:t>Inform users about best practices</a:t>
            </a:r>
            <a:br>
              <a:rPr lang="en-US" dirty="0"/>
            </a:br>
            <a:endParaRPr lang="en-US" dirty="0"/>
          </a:p>
          <a:p>
            <a:r>
              <a:rPr lang="en-US" dirty="0"/>
              <a:t>Things to take note </a:t>
            </a:r>
            <a:endParaRPr lang="en-US">
              <a:cs typeface="Arial"/>
            </a:endParaRPr>
          </a:p>
          <a:p>
            <a:pPr lvl="1"/>
            <a:r>
              <a:rPr lang="en-US" dirty="0"/>
              <a:t>Confusing, ambiguous, highly nuanced concepts</a:t>
            </a:r>
          </a:p>
          <a:p>
            <a:pPr lvl="1"/>
            <a:r>
              <a:rPr lang="en-US" dirty="0"/>
              <a:t>Common mistakes or frustrations</a:t>
            </a:r>
          </a:p>
          <a:p>
            <a:pPr lvl="1"/>
            <a:r>
              <a:rPr lang="en-US" dirty="0"/>
              <a:t>Best Practices</a:t>
            </a:r>
          </a:p>
          <a:p>
            <a:r>
              <a:rPr lang="en-US" dirty="0"/>
              <a:t>Good questions to ask</a:t>
            </a:r>
          </a:p>
          <a:p>
            <a:pPr lvl="1"/>
            <a:r>
              <a:rPr lang="en-US" dirty="0"/>
              <a:t>Why? Questions</a:t>
            </a:r>
          </a:p>
          <a:p>
            <a:pPr lvl="1"/>
            <a:r>
              <a:rPr lang="en-US" dirty="0"/>
              <a:t>If a question is said to be covered later feel free to re-ask if it’s not answered to your satisfaction.</a:t>
            </a:r>
          </a:p>
          <a:p>
            <a:pPr lvl="1"/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RMACC Summit overview</a:t>
            </a:r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1752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62500" lnSpcReduction="20000"/>
          </a:bodyPr>
          <a:lstStyle/>
          <a:p>
            <a:r>
              <a:rPr lang="en-US" dirty="0"/>
              <a:t>What is RC?</a:t>
            </a:r>
          </a:p>
          <a:p>
            <a:pPr lvl="1"/>
            <a:r>
              <a:rPr lang="en-US" dirty="0"/>
              <a:t>Resources and services/support</a:t>
            </a:r>
          </a:p>
          <a:p>
            <a:pPr lvl="1"/>
            <a:r>
              <a:rPr lang="en-US" dirty="0"/>
              <a:t>Summit overview</a:t>
            </a:r>
          </a:p>
          <a:p>
            <a:r>
              <a:rPr lang="en-US" dirty="0"/>
              <a:t>Steps to get access to our systems</a:t>
            </a:r>
          </a:p>
          <a:p>
            <a:pPr lvl="1"/>
            <a:r>
              <a:rPr lang="en-US" dirty="0"/>
              <a:t>Accounts</a:t>
            </a:r>
          </a:p>
          <a:p>
            <a:pPr lvl="1"/>
            <a:r>
              <a:rPr lang="en-US" dirty="0"/>
              <a:t>Two-factor authentication</a:t>
            </a:r>
          </a:p>
          <a:p>
            <a:pPr lvl="1"/>
            <a:r>
              <a:rPr lang="en-US" dirty="0"/>
              <a:t>Logging in</a:t>
            </a:r>
          </a:p>
          <a:p>
            <a:r>
              <a:rPr lang="en-US" dirty="0"/>
              <a:t>Navigating our systems</a:t>
            </a:r>
          </a:p>
          <a:p>
            <a:pPr lvl="1"/>
            <a:r>
              <a:rPr lang="en-US" sz="2900" dirty="0"/>
              <a:t>Blanca</a:t>
            </a:r>
          </a:p>
          <a:p>
            <a:pPr lvl="1"/>
            <a:r>
              <a:rPr lang="en-US" sz="2900" dirty="0" err="1"/>
              <a:t>Petalibrary</a:t>
            </a:r>
            <a:endParaRPr lang="en-US" sz="2900" dirty="0"/>
          </a:p>
          <a:p>
            <a:r>
              <a:rPr lang="en-US" sz="3300" dirty="0"/>
              <a:t>Summit (and other RC cluster) New user</a:t>
            </a:r>
          </a:p>
          <a:p>
            <a:pPr marL="685800" lvl="2">
              <a:spcBef>
                <a:spcPts val="1000"/>
              </a:spcBef>
            </a:pPr>
            <a:r>
              <a:rPr lang="en-US" sz="2900" dirty="0"/>
              <a:t>Allocations</a:t>
            </a:r>
          </a:p>
          <a:p>
            <a:pPr lvl="1"/>
            <a:r>
              <a:rPr lang="en-US" sz="2900" dirty="0"/>
              <a:t>Storage spaces</a:t>
            </a:r>
          </a:p>
          <a:p>
            <a:pPr lvl="1"/>
            <a:r>
              <a:rPr lang="en-US" sz="2900" dirty="0"/>
              <a:t>Data transfer - Globus</a:t>
            </a:r>
          </a:p>
          <a:p>
            <a:pPr lvl="1"/>
            <a:r>
              <a:rPr lang="en-US" sz="2900" dirty="0"/>
              <a:t>Software</a:t>
            </a:r>
          </a:p>
          <a:p>
            <a:pPr marL="0" indent="0">
              <a:buNone/>
            </a:pPr>
            <a:endParaRPr lang="en-US" dirty="0">
              <a:cs typeface="Arial"/>
            </a:endParaRP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RMACC Summit overview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8817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is Research Computing?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Provide services for researchers that include:</a:t>
            </a:r>
          </a:p>
          <a:p>
            <a:pPr lvl="1"/>
            <a:r>
              <a:rPr lang="en-US" dirty="0"/>
              <a:t>Large scale computing</a:t>
            </a:r>
          </a:p>
          <a:p>
            <a:pPr lvl="1"/>
            <a:r>
              <a:rPr lang="en-US" dirty="0"/>
              <a:t>Data storage</a:t>
            </a:r>
          </a:p>
          <a:p>
            <a:pPr lvl="1"/>
            <a:r>
              <a:rPr lang="en-US" dirty="0"/>
              <a:t>High speed data transfer</a:t>
            </a:r>
          </a:p>
          <a:p>
            <a:pPr lvl="1"/>
            <a:r>
              <a:rPr lang="en-US" dirty="0"/>
              <a:t>Data management support</a:t>
            </a:r>
          </a:p>
          <a:p>
            <a:pPr lvl="1"/>
            <a:r>
              <a:rPr lang="en-US" dirty="0"/>
              <a:t>Consulting</a:t>
            </a:r>
          </a:p>
          <a:p>
            <a:pPr lvl="1"/>
            <a:r>
              <a:rPr lang="en-US" dirty="0"/>
              <a:t>Training</a:t>
            </a:r>
          </a:p>
          <a:p>
            <a:endParaRPr lang="en-US" dirty="0"/>
          </a:p>
          <a:p>
            <a:r>
              <a:rPr lang="en-US" dirty="0"/>
              <a:t>We are likely best known for:</a:t>
            </a:r>
          </a:p>
          <a:p>
            <a:pPr lvl="1"/>
            <a:r>
              <a:rPr lang="en-US" dirty="0"/>
              <a:t>Summit Supercomputer</a:t>
            </a:r>
          </a:p>
          <a:p>
            <a:pPr lvl="1"/>
            <a:r>
              <a:rPr lang="en-US" dirty="0" err="1"/>
              <a:t>PetaLibrary</a:t>
            </a:r>
            <a:r>
              <a:rPr lang="en-US" dirty="0"/>
              <a:t> storage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RMACC Summit overview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5116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Would I Use Summit For?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Research Computing is more than just Summit</a:t>
            </a:r>
          </a:p>
          <a:p>
            <a:r>
              <a:rPr lang="en-US" dirty="0"/>
              <a:t>What would you use Summit For?</a:t>
            </a:r>
          </a:p>
          <a:p>
            <a:pPr lvl="1"/>
            <a:r>
              <a:rPr lang="en-US" dirty="0"/>
              <a:t>Solving large problems that require more:</a:t>
            </a:r>
          </a:p>
          <a:p>
            <a:pPr lvl="2"/>
            <a:r>
              <a:rPr lang="en-US" dirty="0"/>
              <a:t>Memory than you have on your personal computer</a:t>
            </a:r>
          </a:p>
          <a:p>
            <a:pPr lvl="2"/>
            <a:r>
              <a:rPr lang="en-US" dirty="0"/>
              <a:t>Cores/nodes/power than you have on your personal computer</a:t>
            </a:r>
          </a:p>
          <a:p>
            <a:pPr lvl="1"/>
            <a:r>
              <a:rPr lang="en-US" dirty="0"/>
              <a:t>High performance GPU computing</a:t>
            </a:r>
          </a:p>
          <a:p>
            <a:pPr lvl="1"/>
            <a:r>
              <a:rPr lang="en-US" dirty="0"/>
              <a:t>High memory jobs</a:t>
            </a:r>
          </a:p>
          <a:p>
            <a:pPr lvl="1"/>
            <a:r>
              <a:rPr lang="en-US" dirty="0"/>
              <a:t>Visualization rendering</a:t>
            </a:r>
          </a:p>
          <a:p>
            <a:r>
              <a:rPr lang="en-US" dirty="0"/>
              <a:t>Not a place for:</a:t>
            </a:r>
          </a:p>
          <a:p>
            <a:pPr lvl="1"/>
            <a:r>
              <a:rPr lang="en-US" dirty="0"/>
              <a:t>Large data storage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RMACC Summit overview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1082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Tahoma" charset="0"/>
                <a:ea typeface="ＭＳ Ｐゴシック" charset="0"/>
                <a:cs typeface="ＭＳ Ｐゴシック" charset="0"/>
              </a:rPr>
              <a:t>Hardware - Summit Supercomputer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09610" y="1621415"/>
            <a:ext cx="6565255" cy="4378693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defRPr/>
            </a:pPr>
            <a:r>
              <a:rPr lang="en-US" sz="2400" dirty="0"/>
              <a:t>500+ compute nodes (450 Intel Xeon Haswell general compute nodes)</a:t>
            </a:r>
          </a:p>
          <a:p>
            <a:pPr>
              <a:defRPr/>
            </a:pPr>
            <a:r>
              <a:rPr lang="en-US" sz="2400" dirty="0"/>
              <a:t>24 cores per “</a:t>
            </a:r>
            <a:r>
              <a:rPr lang="en-US" sz="2400" dirty="0" err="1"/>
              <a:t>shas</a:t>
            </a:r>
            <a:r>
              <a:rPr lang="en-US" sz="2400" dirty="0"/>
              <a:t>” (general compute) node, different core counts for other node types </a:t>
            </a:r>
          </a:p>
          <a:p>
            <a:pPr>
              <a:defRPr/>
            </a:pPr>
            <a:r>
              <a:rPr lang="en-US" sz="2400" dirty="0"/>
              <a:t>12,000+ total cores</a:t>
            </a:r>
            <a:endParaRPr lang="en-US" sz="2400" dirty="0">
              <a:cs typeface="Arial"/>
            </a:endParaRPr>
          </a:p>
          <a:p>
            <a:pPr>
              <a:defRPr/>
            </a:pPr>
            <a:r>
              <a:rPr lang="en-US" sz="2400" dirty="0"/>
              <a:t>Omni-Path interconnect </a:t>
            </a:r>
            <a:endParaRPr lang="en-US" sz="2400">
              <a:cs typeface="Arial"/>
            </a:endParaRPr>
          </a:p>
          <a:p>
            <a:pPr>
              <a:defRPr/>
            </a:pPr>
            <a:r>
              <a:rPr lang="en-US" sz="2400" dirty="0"/>
              <a:t>1.2 PB scratch storage</a:t>
            </a:r>
          </a:p>
          <a:p>
            <a:pPr>
              <a:defRPr/>
            </a:pPr>
            <a:r>
              <a:rPr lang="en-US" sz="2400" dirty="0"/>
              <a:t>GPFS Scratch File system</a:t>
            </a:r>
          </a:p>
          <a:p>
            <a:pPr>
              <a:defRPr/>
            </a:pPr>
            <a:r>
              <a:rPr lang="en-US" sz="2400" dirty="0"/>
              <a:t>Allocation: 67% CU, 23% CSU, 10% RMACC</a:t>
            </a:r>
            <a:endParaRPr lang="en-US" sz="2400" dirty="0">
              <a:cs typeface="Arial"/>
            </a:endParaRPr>
          </a:p>
          <a:p>
            <a:pPr>
              <a:defRPr/>
            </a:pP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RMACC Summit overview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7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4865" y="2088316"/>
            <a:ext cx="2997871" cy="2997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6561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Additional Types of Summit Compute Nodes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10 Graphics Processing Unit (GPU) Nodes</a:t>
            </a:r>
          </a:p>
          <a:p>
            <a:pPr lvl="1"/>
            <a:r>
              <a:rPr lang="en-US" sz="3700" dirty="0"/>
              <a:t>NVIDIA Tesla K80 (2/node)</a:t>
            </a:r>
          </a:p>
          <a:p>
            <a:r>
              <a:rPr lang="en-US" dirty="0"/>
              <a:t>5 High Memory Nodes</a:t>
            </a:r>
          </a:p>
          <a:p>
            <a:pPr lvl="1"/>
            <a:r>
              <a:rPr lang="en-US" sz="3700" dirty="0"/>
              <a:t>2 TB of memory/node, 48 cores/node</a:t>
            </a:r>
          </a:p>
          <a:p>
            <a:r>
              <a:rPr lang="en-US" dirty="0"/>
              <a:t>Phi Nodes</a:t>
            </a:r>
          </a:p>
          <a:p>
            <a:pPr lvl="1"/>
            <a:r>
              <a:rPr lang="en-US" sz="3500" dirty="0"/>
              <a:t>20 nodes</a:t>
            </a:r>
          </a:p>
          <a:p>
            <a:pPr lvl="1"/>
            <a:r>
              <a:rPr lang="en-US" sz="3500" dirty="0"/>
              <a:t>Intel Xeon Phi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RMACC Summit overview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8208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an RC Account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457200" lvl="1" indent="0">
              <a:buNone/>
            </a:pPr>
            <a:endParaRPr lang="en-US" dirty="0">
              <a:cs typeface="Arial"/>
            </a:endParaRPr>
          </a:p>
          <a:p>
            <a:r>
              <a:rPr lang="en-US" dirty="0"/>
              <a:t>UCD / Anschutz Users:</a:t>
            </a:r>
            <a:endParaRPr lang="en-US" dirty="0">
              <a:cs typeface="Arial"/>
            </a:endParaRPr>
          </a:p>
          <a:p>
            <a:pPr lvl="1"/>
            <a:r>
              <a:rPr lang="en-US" dirty="0"/>
              <a:t>Email </a:t>
            </a:r>
            <a:r>
              <a:rPr lang="en-US" dirty="0">
                <a:hlinkClick r:id="rId2"/>
              </a:rPr>
              <a:t>rc-help@colorado.edu</a:t>
            </a:r>
            <a:r>
              <a:rPr lang="en-US" dirty="0"/>
              <a:t> and we’ll guide you through the process</a:t>
            </a:r>
          </a:p>
          <a:p>
            <a:pPr lvl="1"/>
            <a:r>
              <a:rPr lang="en-US" dirty="0">
                <a:cs typeface="Arial"/>
              </a:rPr>
              <a:t>CC your local RMACC representative, </a:t>
            </a:r>
            <a:r>
              <a:rPr lang="en-US" dirty="0">
                <a:ea typeface="+mn-lt"/>
                <a:cs typeface="+mn-lt"/>
              </a:rPr>
              <a:t/>
            </a:r>
            <a:br>
              <a:rPr lang="en-US" dirty="0">
                <a:ea typeface="+mn-lt"/>
                <a:cs typeface="+mn-lt"/>
              </a:rPr>
            </a:br>
            <a:r>
              <a:rPr lang="en-US" dirty="0">
                <a:ea typeface="+mn-lt"/>
                <a:cs typeface="+mn-lt"/>
                <a:hlinkClick r:id="rId3"/>
              </a:rPr>
              <a:t>NICHOLAS.RAFAELS@CUANSCHUTZ.EDU</a:t>
            </a:r>
            <a:r>
              <a:rPr lang="en-US" dirty="0">
                <a:ea typeface="+mn-lt"/>
                <a:cs typeface="+mn-lt"/>
              </a:rPr>
              <a:t> </a:t>
            </a:r>
            <a:br>
              <a:rPr lang="en-US" dirty="0">
                <a:ea typeface="+mn-lt"/>
                <a:cs typeface="+mn-lt"/>
              </a:rPr>
            </a:br>
            <a:r>
              <a:rPr lang="en-US" dirty="0">
                <a:ea typeface="+mn-lt"/>
                <a:cs typeface="+mn-lt"/>
              </a:rPr>
              <a:t>(or we'll add him to the cc list after we get your email)</a:t>
            </a:r>
          </a:p>
          <a:p>
            <a:pPr lvl="1"/>
            <a:r>
              <a:rPr lang="en-US" dirty="0">
                <a:cs typeface="Arial"/>
              </a:rPr>
              <a:t>There is a form for grant supported projects using the system Nicholas will link you to</a:t>
            </a:r>
          </a:p>
          <a:p>
            <a:pPr lvl="1"/>
            <a:r>
              <a:rPr lang="en-US" dirty="0">
                <a:cs typeface="Arial"/>
              </a:rPr>
              <a:t>Light usage for learning/exploration of the system is a reasonable use case.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RMACC Summit overview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507479"/>
      </p:ext>
    </p:extLst>
  </p:cSld>
  <p:clrMapOvr>
    <a:masterClrMapping/>
  </p:clrMapOvr>
</p:sld>
</file>

<file path=ppt/theme/theme1.xml><?xml version="1.0" encoding="utf-8"?>
<a:theme xmlns:a="http://schemas.openxmlformats.org/drawingml/2006/main" name="2018_TemplateRC_wid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TemplateRC_wide" id="{7961C4E4-B50E-A44A-BFCF-4F23BEDC646B}" vid="{33C72D18-F0BF-7748-95B3-476F86C80B5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2018_TemplateRC_wide</Template>
  <TotalTime>1408</TotalTime>
  <Words>1338</Words>
  <Application>Microsoft Office PowerPoint</Application>
  <PresentationFormat>Custom</PresentationFormat>
  <Paragraphs>317</Paragraphs>
  <Slides>28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29" baseType="lpstr">
      <vt:lpstr>2018_TemplateRC_wide</vt:lpstr>
      <vt:lpstr>Overview of RMACC Summit</vt:lpstr>
      <vt:lpstr>Overview of RMACC Summit</vt:lpstr>
      <vt:lpstr>Before We Begin</vt:lpstr>
      <vt:lpstr>Outline</vt:lpstr>
      <vt:lpstr>What is Research Computing?</vt:lpstr>
      <vt:lpstr>What Would I Use Summit For?</vt:lpstr>
      <vt:lpstr>Hardware - Summit Supercomputer</vt:lpstr>
      <vt:lpstr>Additional Types of Summit Compute Nodes</vt:lpstr>
      <vt:lpstr>Getting an RC Account</vt:lpstr>
      <vt:lpstr>Two-Factor Authentication</vt:lpstr>
      <vt:lpstr>Duo Authentication</vt:lpstr>
      <vt:lpstr>Logging In</vt:lpstr>
      <vt:lpstr>Accessing RC Resources</vt:lpstr>
      <vt:lpstr>Navigating our Systems</vt:lpstr>
      <vt:lpstr>Blanca</vt:lpstr>
      <vt:lpstr>PetaLibrary</vt:lpstr>
      <vt:lpstr>Using Summit (and other RC clusters)</vt:lpstr>
      <vt:lpstr>Allocations</vt:lpstr>
      <vt:lpstr>What is Fair Share?</vt:lpstr>
      <vt:lpstr>Fair Share Target Percentage</vt:lpstr>
      <vt:lpstr>Different Node Types</vt:lpstr>
      <vt:lpstr>Storage Spaces</vt:lpstr>
      <vt:lpstr>What Belongs Where?</vt:lpstr>
      <vt:lpstr>Transferring Data</vt:lpstr>
      <vt:lpstr>Setting Up Globus</vt:lpstr>
      <vt:lpstr>Software</vt:lpstr>
      <vt:lpstr>Important Things to Know About Modules</vt:lpstr>
      <vt:lpstr>Questions?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Research Computing New User Seminar</dc:title>
  <dc:creator>frahm</dc:creator>
  <cp:lastModifiedBy>Joel</cp:lastModifiedBy>
  <cp:revision>321</cp:revision>
  <dcterms:created xsi:type="dcterms:W3CDTF">2018-07-23T19:31:17Z</dcterms:created>
  <dcterms:modified xsi:type="dcterms:W3CDTF">2019-07-25T23:25:29Z</dcterms:modified>
</cp:coreProperties>
</file>

<file path=docProps/thumbnail.jpeg>
</file>